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6056" r:id="rId1"/>
  </p:sldMasterIdLst>
  <p:notesMasterIdLst>
    <p:notesMasterId r:id="rId37"/>
  </p:notesMasterIdLst>
  <p:handoutMasterIdLst>
    <p:handoutMasterId r:id="rId38"/>
  </p:handoutMasterIdLst>
  <p:sldIdLst>
    <p:sldId id="2251" r:id="rId2"/>
    <p:sldId id="2240" r:id="rId3"/>
    <p:sldId id="2252" r:id="rId4"/>
    <p:sldId id="2253" r:id="rId5"/>
    <p:sldId id="2254" r:id="rId6"/>
    <p:sldId id="2255" r:id="rId7"/>
    <p:sldId id="2256" r:id="rId8"/>
    <p:sldId id="2257" r:id="rId9"/>
    <p:sldId id="2276" r:id="rId10"/>
    <p:sldId id="2275" r:id="rId11"/>
    <p:sldId id="2277" r:id="rId12"/>
    <p:sldId id="2278" r:id="rId13"/>
    <p:sldId id="2258" r:id="rId14"/>
    <p:sldId id="2259" r:id="rId15"/>
    <p:sldId id="2260" r:id="rId16"/>
    <p:sldId id="2261" r:id="rId17"/>
    <p:sldId id="2262" r:id="rId18"/>
    <p:sldId id="2263" r:id="rId19"/>
    <p:sldId id="2264" r:id="rId20"/>
    <p:sldId id="2265" r:id="rId21"/>
    <p:sldId id="2266" r:id="rId22"/>
    <p:sldId id="2284" r:id="rId23"/>
    <p:sldId id="2279" r:id="rId24"/>
    <p:sldId id="2283" r:id="rId25"/>
    <p:sldId id="2280" r:id="rId26"/>
    <p:sldId id="2281" r:id="rId27"/>
    <p:sldId id="2282" r:id="rId28"/>
    <p:sldId id="2267" r:id="rId29"/>
    <p:sldId id="2268" r:id="rId30"/>
    <p:sldId id="2269" r:id="rId31"/>
    <p:sldId id="2270" r:id="rId32"/>
    <p:sldId id="2271" r:id="rId33"/>
    <p:sldId id="2272" r:id="rId34"/>
    <p:sldId id="2273" r:id="rId35"/>
    <p:sldId id="2274" r:id="rId36"/>
  </p:sldIdLst>
  <p:sldSz cx="9144000" cy="6858000" type="screen4x3"/>
  <p:notesSz cx="6646863" cy="97774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079">
          <p15:clr>
            <a:srgbClr val="A4A3A4"/>
          </p15:clr>
        </p15:guide>
        <p15:guide id="4" pos="209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nnie Jing Li" initials="jeannli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D5F"/>
    <a:srgbClr val="B9B9B9"/>
    <a:srgbClr val="E6AF00"/>
    <a:srgbClr val="E9B38B"/>
    <a:srgbClr val="92D400"/>
    <a:srgbClr val="00A1DE"/>
    <a:srgbClr val="C9DD03"/>
    <a:srgbClr val="72C7E7"/>
    <a:srgbClr val="336600"/>
    <a:srgbClr val="001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1" autoAdjust="0"/>
    <p:restoredTop sz="94162" autoAdjust="0"/>
  </p:normalViewPr>
  <p:slideViewPr>
    <p:cSldViewPr>
      <p:cViewPr varScale="1">
        <p:scale>
          <a:sx n="87" d="100"/>
          <a:sy n="87" d="100"/>
        </p:scale>
        <p:origin x="1267" y="77"/>
      </p:cViewPr>
      <p:guideLst>
        <p:guide orient="horz" pos="2160"/>
        <p:guide pos="28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3054" y="-114"/>
      </p:cViewPr>
      <p:guideLst>
        <p:guide orient="horz" pos="3223"/>
        <p:guide pos="2236"/>
        <p:guide orient="horz" pos="3079"/>
        <p:guide pos="209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80505" cy="488340"/>
          </a:xfrm>
          <a:prstGeom prst="rect">
            <a:avLst/>
          </a:prstGeom>
        </p:spPr>
        <p:txBody>
          <a:bodyPr vert="horz" lIns="86639" tIns="43320" rIns="86639" bIns="43320" rtlCol="0"/>
          <a:lstStyle>
            <a:lvl1pPr algn="l" eaLnBrk="1" hangingPunct="1">
              <a:buFont typeface="Arial" pitchFamily="34" charset="0"/>
              <a:buNone/>
              <a:defRPr sz="11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4872" y="0"/>
            <a:ext cx="2880505" cy="488340"/>
          </a:xfrm>
          <a:prstGeom prst="rect">
            <a:avLst/>
          </a:prstGeom>
        </p:spPr>
        <p:txBody>
          <a:bodyPr vert="horz" wrap="square" lIns="86639" tIns="43320" rIns="86639" bIns="433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100"/>
            </a:lvl1pPr>
          </a:lstStyle>
          <a:p>
            <a:pPr>
              <a:defRPr/>
            </a:pPr>
            <a:fld id="{80DC40F3-8F8E-4B68-9B3B-83EB8F177886}" type="datetimeFigureOut">
              <a:rPr lang="en-US" altLang="zh-CN"/>
              <a:pPr>
                <a:defRPr/>
              </a:pPr>
              <a:t>8/14/2018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7557"/>
            <a:ext cx="2880505" cy="488340"/>
          </a:xfrm>
          <a:prstGeom prst="rect">
            <a:avLst/>
          </a:prstGeom>
        </p:spPr>
        <p:txBody>
          <a:bodyPr vert="horz" lIns="86639" tIns="43320" rIns="86639" bIns="43320" rtlCol="0" anchor="b"/>
          <a:lstStyle>
            <a:lvl1pPr algn="l" eaLnBrk="1" hangingPunct="1">
              <a:buFont typeface="Arial" pitchFamily="34" charset="0"/>
              <a:buNone/>
              <a:defRPr sz="11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4872" y="9287557"/>
            <a:ext cx="2880505" cy="488340"/>
          </a:xfrm>
          <a:prstGeom prst="rect">
            <a:avLst/>
          </a:prstGeom>
        </p:spPr>
        <p:txBody>
          <a:bodyPr vert="horz" wrap="square" lIns="86639" tIns="43320" rIns="86639" bIns="433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100" smtClean="0"/>
            </a:lvl1pPr>
          </a:lstStyle>
          <a:p>
            <a:pPr>
              <a:defRPr/>
            </a:pPr>
            <a:fld id="{61BE0C5A-32F2-47A9-B1D1-C0CEF46081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62626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880505" cy="488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848" tIns="46924" rIns="93848" bIns="46924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387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764872" y="0"/>
            <a:ext cx="2880505" cy="488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848" tIns="46924" rIns="93848" bIns="46924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62BB60D-E379-42D8-8C55-978F11C655D4}" type="datetimeFigureOut">
              <a:rPr lang="zh-CN" altLang="en-US"/>
              <a:pPr>
                <a:defRPr/>
              </a:pPr>
              <a:t>2018/8/14</a:t>
            </a:fld>
            <a:endParaRPr lang="zh-CN" altLang="en-US"/>
          </a:p>
        </p:txBody>
      </p:sp>
      <p:sp>
        <p:nvSpPr>
          <p:cNvPr id="1229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879475" y="733425"/>
            <a:ext cx="4887913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16389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64390" y="4643778"/>
            <a:ext cx="5318085" cy="4399609"/>
          </a:xfrm>
          <a:prstGeom prst="rect">
            <a:avLst/>
          </a:prstGeom>
          <a:noFill/>
          <a:ln w="12700" cmpd="sng">
            <a:noFill/>
            <a:miter lim="800000"/>
            <a:headEnd/>
            <a:tailEnd/>
          </a:ln>
        </p:spPr>
        <p:txBody>
          <a:bodyPr vert="horz" wrap="square" lIns="93848" tIns="46924" rIns="93848" bIns="4692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6390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287557"/>
            <a:ext cx="2880505" cy="488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848" tIns="46924" rIns="93848" bIns="46924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latin typeface="Calibri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6391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64872" y="9287557"/>
            <a:ext cx="2880505" cy="488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848" tIns="46924" rIns="93848" bIns="46924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32731EF-D721-40F5-8691-D4AAEC3426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659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776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16949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82563" y="1600201"/>
            <a:ext cx="42672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02163" y="1600201"/>
            <a:ext cx="4267200" cy="4754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47399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69379"/>
            <a:ext cx="8686800" cy="40729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7020272" y="6381328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JMC </a:t>
            </a:r>
            <a:r>
              <a:rPr lang="zh-CN" altLang="en-US" sz="1400" b="1" dirty="0"/>
              <a:t>专业珠宝管理方案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94936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69379"/>
            <a:ext cx="8686800" cy="40729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7020272" y="6381328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JMC </a:t>
            </a:r>
            <a:r>
              <a:rPr lang="zh-CN" altLang="en-US" sz="1400" b="1" dirty="0"/>
              <a:t>专业珠宝管理方案</a:t>
            </a:r>
            <a:endParaRPr lang="en-US" sz="1400" b="1" dirty="0"/>
          </a:p>
        </p:txBody>
      </p:sp>
      <p:cxnSp>
        <p:nvCxnSpPr>
          <p:cNvPr id="5" name="Straight Connector 4"/>
          <p:cNvCxnSpPr/>
          <p:nvPr userDrawn="1"/>
        </p:nvCxnSpPr>
        <p:spPr bwMode="auto">
          <a:xfrm>
            <a:off x="0" y="548680"/>
            <a:ext cx="9144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accent5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234704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0442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lide Number Placeholder 5"/>
          <p:cNvSpPr txBox="1">
            <a:spLocks noChangeArrowheads="1"/>
          </p:cNvSpPr>
          <p:nvPr userDrawn="1"/>
        </p:nvSpPr>
        <p:spPr bwMode="auto">
          <a:xfrm>
            <a:off x="4572001" y="6629402"/>
            <a:ext cx="360363" cy="12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fld id="{C127C27C-BFC0-4ADF-9C55-40E19ABA9601}" type="slidenum">
              <a:rPr lang="en-US" altLang="zh-CN" sz="1000" b="1" smtClean="0">
                <a:solidFill>
                  <a:srgbClr val="002776"/>
                </a:solidFill>
                <a:latin typeface="华文楷体" panose="02010600040101010101" pitchFamily="2" charset="-122"/>
              </a:rPr>
              <a:pPr eaLnBrk="1" hangingPunct="1">
                <a:buFont typeface="Arial" panose="020B0604020202020204" pitchFamily="34" charset="0"/>
                <a:buNone/>
                <a:defRPr/>
              </a:pPr>
              <a:t>‹#›</a:t>
            </a:fld>
            <a:endParaRPr lang="en-US" altLang="zh-CN" sz="1000" b="1">
              <a:solidFill>
                <a:srgbClr val="002776"/>
              </a:solidFill>
              <a:latin typeface="华文楷体" panose="02010600040101010101" pitchFamily="2" charset="-122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1600201"/>
            <a:ext cx="8686800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Click to edit Master text styles</a:t>
            </a:r>
          </a:p>
          <a:p>
            <a:pPr lvl="1"/>
            <a:r>
              <a:rPr lang="zh-CN" altLang="zh-CN"/>
              <a:t>Second level</a:t>
            </a:r>
          </a:p>
          <a:p>
            <a:pPr lvl="2"/>
            <a:r>
              <a:rPr lang="zh-CN" altLang="zh-CN"/>
              <a:t>Third level</a:t>
            </a:r>
          </a:p>
        </p:txBody>
      </p:sp>
      <p:sp>
        <p:nvSpPr>
          <p:cNvPr id="1030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82563" y="593725"/>
            <a:ext cx="86868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011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57" r:id="rId1"/>
    <p:sldLayoutId id="2147486058" r:id="rId2"/>
    <p:sldLayoutId id="2147486059" r:id="rId3"/>
    <p:sldLayoutId id="2147486061" r:id="rId4"/>
    <p:sldLayoutId id="2147486060" r:id="rId5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002060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002060"/>
          </a:solidFill>
          <a:latin typeface="微软雅黑" pitchFamily="34" charset="-122"/>
          <a:ea typeface="微软雅黑" pitchFamily="34" charset="-122"/>
          <a:cs typeface="微软雅黑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002060"/>
          </a:solidFill>
          <a:latin typeface="微软雅黑" pitchFamily="34" charset="-122"/>
          <a:ea typeface="微软雅黑" pitchFamily="34" charset="-122"/>
          <a:cs typeface="微软雅黑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002060"/>
          </a:solidFill>
          <a:latin typeface="微软雅黑" pitchFamily="34" charset="-122"/>
          <a:ea typeface="微软雅黑" pitchFamily="34" charset="-122"/>
          <a:cs typeface="微软雅黑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rgbClr val="002060"/>
          </a:solidFill>
          <a:latin typeface="微软雅黑" pitchFamily="34" charset="-122"/>
          <a:ea typeface="微软雅黑" pitchFamily="34" charset="-122"/>
          <a:cs typeface="微软雅黑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hlink"/>
          </a:solidFill>
          <a:latin typeface="华文中宋" pitchFamily="2" charset="-122"/>
          <a:ea typeface="华文中宋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hlink"/>
          </a:solidFill>
          <a:latin typeface="华文中宋" pitchFamily="2" charset="-122"/>
          <a:ea typeface="华文中宋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hlink"/>
          </a:solidFill>
          <a:latin typeface="华文中宋" pitchFamily="2" charset="-122"/>
          <a:ea typeface="华文中宋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hlink"/>
          </a:solidFill>
          <a:latin typeface="华文中宋" pitchFamily="2" charset="-122"/>
          <a:ea typeface="华文中宋" pitchFamily="2" charset="-122"/>
        </a:defRPr>
      </a:lvl9pPr>
    </p:titleStyle>
    <p:bodyStyle>
      <a:lvl1pPr marL="228600" indent="-228600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kumimoji="1" sz="16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1pPr>
      <a:lvl2pPr marL="571500" indent="-225425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–"/>
        <a:defRPr kumimoji="1" sz="16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2pPr>
      <a:lvl3pPr marL="915988" indent="-230188" algn="l" rtl="0" eaLnBrk="0" fontAlgn="base" hangingPunct="0">
        <a:spcBef>
          <a:spcPct val="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•"/>
        <a:defRPr kumimoji="1" sz="16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微软雅黑" panose="020B0503020204020204" pitchFamily="34" charset="-122"/>
        </a:defRPr>
      </a:lvl3pPr>
      <a:lvl4pPr marL="1203325" indent="-17303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–"/>
        <a:defRPr kumimoji="1" sz="1600">
          <a:solidFill>
            <a:schemeClr val="bg1"/>
          </a:solidFill>
          <a:latin typeface="Arial" pitchFamily="34" charset="0"/>
          <a:ea typeface="+mn-ea"/>
          <a:cs typeface="华文楷体" charset="0"/>
        </a:defRPr>
      </a:lvl4pPr>
      <a:lvl5pPr marL="1539875" indent="-1635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»"/>
        <a:defRPr kumimoji="1" sz="1600">
          <a:solidFill>
            <a:schemeClr val="bg1"/>
          </a:solidFill>
          <a:latin typeface="Arial" pitchFamily="34" charset="0"/>
          <a:ea typeface="+mn-ea"/>
          <a:cs typeface="华文楷体" charset="0"/>
        </a:defRPr>
      </a:lvl5pPr>
      <a:lvl6pPr marL="1997075" indent="-1635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»"/>
        <a:defRPr sz="1600">
          <a:solidFill>
            <a:schemeClr val="bg1"/>
          </a:solidFill>
          <a:latin typeface="Arial" pitchFamily="34" charset="0"/>
          <a:ea typeface="+mn-ea"/>
        </a:defRPr>
      </a:lvl6pPr>
      <a:lvl7pPr marL="2454275" indent="-1635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»"/>
        <a:defRPr sz="1600">
          <a:solidFill>
            <a:schemeClr val="bg1"/>
          </a:solidFill>
          <a:latin typeface="Arial" pitchFamily="34" charset="0"/>
          <a:ea typeface="+mn-ea"/>
        </a:defRPr>
      </a:lvl7pPr>
      <a:lvl8pPr marL="2911475" indent="-1635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»"/>
        <a:defRPr sz="1600">
          <a:solidFill>
            <a:schemeClr val="bg1"/>
          </a:solidFill>
          <a:latin typeface="Arial" pitchFamily="34" charset="0"/>
          <a:ea typeface="+mn-ea"/>
        </a:defRPr>
      </a:lvl8pPr>
      <a:lvl9pPr marL="3368675" indent="-1635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»"/>
        <a:defRPr sz="1600">
          <a:solidFill>
            <a:schemeClr val="bg1"/>
          </a:solidFill>
          <a:latin typeface="Arial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wmf"/><Relationship Id="rId5" Type="http://schemas.openxmlformats.org/officeDocument/2006/relationships/package" Target="../embeddings/Microsoft_Excel____.xlsx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yun.jmcsolution.cn:8081/JmcSc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/>
          </p:cNvSpPr>
          <p:nvPr/>
        </p:nvSpPr>
        <p:spPr>
          <a:xfrm>
            <a:off x="0" y="196179"/>
            <a:ext cx="8831796" cy="3357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微软雅黑" charset="0"/>
              </a:defRPr>
            </a:lvl5pPr>
            <a:lvl6pPr marL="4572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hlink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endParaRPr lang="zh-CN" altLang="en-US" kern="1200" dirty="0">
              <a:solidFill>
                <a:srgbClr val="0066CC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67744" y="5220489"/>
            <a:ext cx="47580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JMC</a:t>
            </a:r>
            <a:r>
              <a:rPr lang="zh-CN" altLang="en-US" sz="3200" b="1" dirty="0"/>
              <a:t>珠宝开店宝操作手册</a:t>
            </a:r>
            <a:endParaRPr lang="en-US" altLang="zh-CN" sz="3200" b="1" dirty="0"/>
          </a:p>
          <a:p>
            <a:r>
              <a:rPr lang="en-US" sz="3200" b="1" dirty="0"/>
              <a:t>            </a:t>
            </a:r>
            <a:r>
              <a:rPr lang="en-US" sz="2400" b="1" dirty="0"/>
              <a:t>2018.04.22</a:t>
            </a:r>
          </a:p>
        </p:txBody>
      </p:sp>
      <p:pic>
        <p:nvPicPr>
          <p:cNvPr id="1027" name="Picture 3" descr="C:\Users\jallychan\Desktop\a8dbb03693279c5c300c7d5847d1a37b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505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034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商品主数据及图片维护</a:t>
            </a:r>
            <a:r>
              <a:rPr lang="en-US" altLang="zh-CN" dirty="0"/>
              <a:t>—</a:t>
            </a:r>
            <a:r>
              <a:rPr lang="zh-CN" altLang="en-US" dirty="0"/>
              <a:t>文件服务器设置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63420" y="692696"/>
            <a:ext cx="4408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最后确认右下角连接方式为 ‘连接成功’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2028"/>
            <a:ext cx="8818563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0647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商品主数据及图片维护</a:t>
            </a:r>
            <a:r>
              <a:rPr lang="en-US" altLang="zh-CN" dirty="0"/>
              <a:t>—</a:t>
            </a:r>
            <a:r>
              <a:rPr lang="zh-CN" altLang="en-US" dirty="0"/>
              <a:t>图片上传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5918"/>
            <a:ext cx="8809037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512" y="692696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双击右侧栏的  ‘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prodimage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’                        文件夹。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315" y="692696"/>
            <a:ext cx="1525406" cy="34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873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商品主数据及图片维护</a:t>
            </a:r>
            <a:r>
              <a:rPr lang="en-US" altLang="zh-CN" dirty="0"/>
              <a:t>—</a:t>
            </a:r>
            <a:r>
              <a:rPr lang="zh-CN" altLang="en-US" dirty="0"/>
              <a:t>图片上传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64" y="1335615"/>
            <a:ext cx="9252520" cy="5333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582743"/>
            <a:ext cx="5088703" cy="3001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77680" y="3560195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</a:rPr>
              <a:t>3 </a:t>
            </a:r>
            <a:r>
              <a:rPr lang="zh-CN" altLang="en-US" sz="1400" dirty="0">
                <a:solidFill>
                  <a:srgbClr val="FF0000"/>
                </a:solidFill>
              </a:rPr>
              <a:t>上传后，右侧文件服务器即显示上传成功的 图片文件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9512" y="620688"/>
            <a:ext cx="8964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注意事项：图片的命名规格 ：商品编码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数字编码，举例：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HT001-1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。当商品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有多个图片，则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A-1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A-2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A-3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，依次类推。如只有一个图片必须为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A-1 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821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graphicFrame>
        <p:nvGraphicFramePr>
          <p:cNvPr id="4" name="Table 37">
            <a:extLst>
              <a:ext uri="{FF2B5EF4-FFF2-40B4-BE49-F238E27FC236}">
                <a16:creationId xmlns:a16="http://schemas.microsoft.com/office/drawing/2014/main" id="{BAF184AC-C47A-421D-9D4E-DAFBAC72F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829511"/>
              </p:ext>
            </p:extLst>
          </p:nvPr>
        </p:nvGraphicFramePr>
        <p:xfrm>
          <a:off x="1115616" y="1124744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新手上路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商品资料及图片维护</a:t>
                      </a:r>
                      <a:endParaRPr lang="en-US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供应商和客户主数据维护</a:t>
                      </a:r>
                      <a:endParaRPr lang="en-US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商品采购入库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物料入库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710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非现货选款及下单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非现货订单发货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现货销售及发货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890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供应商及客户主数据维护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23525"/>
            <a:ext cx="88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供应商主数据维护：主数据和采购入库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供应商主数据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供应商主数据维护</a:t>
            </a:r>
            <a:endParaRPr 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4653136"/>
            <a:ext cx="83529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按照菜单录入进入到供应商主数据维护界面后，点击创建按钮，进入到创建供应商主数据详情页面；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录入供应商编码、供应商名称、银行信息等信息；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    点击保存，供应商主数据创建成功；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i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i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备注：如果需要修改供应商主数据，则选择需要修改的数据，点击主界面的修改按钮进入详情页进行修改，修改完毕后点击保存按钮；</a:t>
            </a:r>
            <a:endParaRPr lang="en-US" sz="1600" i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92857"/>
            <a:ext cx="6845449" cy="3174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09" y="2060848"/>
            <a:ext cx="5232279" cy="2537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 bwMode="auto">
          <a:xfrm>
            <a:off x="3779912" y="1484784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6136693" y="3133489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46072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供应商及客户主数据维护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23525"/>
            <a:ext cx="88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客户主数据维护：主数据和采购入库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客户主数据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客户主数据维护</a:t>
            </a:r>
            <a:endParaRPr 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4653136"/>
            <a:ext cx="83529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按照菜单录入进入到客户主数据维护界面后，点击创建按钮，进入到创建客户主数据详情页面；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录入客户编码、客户名称、银行信息等信息；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     点击保存，客户主数据创建成功；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i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备注：如果需要修改客户主数据，则选择需要修改的数据，点击主界面的修改按钮进入详情页进行修改，修改完毕后点击保存按钮；</a:t>
            </a:r>
            <a:endParaRPr lang="en-US" sz="1600" i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11249"/>
            <a:ext cx="6408712" cy="2983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481" y="2204864"/>
            <a:ext cx="4397999" cy="2163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Oval 8"/>
          <p:cNvSpPr/>
          <p:nvPr/>
        </p:nvSpPr>
        <p:spPr bwMode="auto">
          <a:xfrm>
            <a:off x="3779912" y="1484784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6136693" y="3133489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45924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graphicFrame>
        <p:nvGraphicFramePr>
          <p:cNvPr id="4" name="Table 37">
            <a:extLst>
              <a:ext uri="{FF2B5EF4-FFF2-40B4-BE49-F238E27FC236}">
                <a16:creationId xmlns:a16="http://schemas.microsoft.com/office/drawing/2014/main" id="{67502557-32C8-440B-BFF6-3094319F8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5972"/>
              </p:ext>
            </p:extLst>
          </p:nvPr>
        </p:nvGraphicFramePr>
        <p:xfrm>
          <a:off x="1115616" y="1124744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新手上路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商品资料及图片维护</a:t>
                      </a:r>
                      <a:endParaRPr lang="en-US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供应商和客户主数据维护</a:t>
                      </a:r>
                      <a:endParaRPr lang="en-US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商品采购入库</a:t>
                      </a:r>
                      <a:endParaRPr lang="en-US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物料入库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710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非现货选款及下单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非现货订单发货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现货销售及发货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592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商品采购入库（</a:t>
            </a:r>
            <a:r>
              <a:rPr lang="en-US" altLang="zh-CN" dirty="0"/>
              <a:t>1/5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23525"/>
            <a:ext cx="88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入库资料导入模板下载：主数据和采购入库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成品入库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成品入库单</a:t>
            </a:r>
            <a:endParaRPr 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4653136"/>
            <a:ext cx="8352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按照菜单录入进入成品入库单界面，点击新建按钮进去详情页，在详情页的左上角点击模板下载；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在弹出的窗口选择文件保存的路径（如桌面）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i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备注：可以把下面的模板文件复制保存到电脑直接使用</a:t>
            </a:r>
            <a:endParaRPr lang="en-US" altLang="zh-CN" sz="1600" i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6505576" cy="301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294" y="2148557"/>
            <a:ext cx="5923658" cy="2272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Oval 9"/>
          <p:cNvSpPr/>
          <p:nvPr/>
        </p:nvSpPr>
        <p:spPr bwMode="auto">
          <a:xfrm>
            <a:off x="3779912" y="1484784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11" name="Oval 10"/>
          <p:cNvSpPr/>
          <p:nvPr/>
        </p:nvSpPr>
        <p:spPr bwMode="auto">
          <a:xfrm>
            <a:off x="6325556" y="3104964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2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62781E5A-D51D-4FA1-8A16-2FE22103AB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394690"/>
              </p:ext>
            </p:extLst>
          </p:nvPr>
        </p:nvGraphicFramePr>
        <p:xfrm>
          <a:off x="5709923" y="5377818"/>
          <a:ext cx="91440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8" name="Worksheet" showAsIcon="1" r:id="rId5" imgW="914400" imgH="792360" progId="Excel.Sheet.12">
                  <p:embed/>
                </p:oleObj>
              </mc:Choice>
              <mc:Fallback>
                <p:oleObj name="Worksheet" showAsIcon="1" r:id="rId5" imgW="914400" imgH="79236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09923" y="5377818"/>
                        <a:ext cx="914400" cy="792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629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商品采购入库（</a:t>
            </a:r>
            <a:r>
              <a:rPr lang="en-US" altLang="zh-CN" dirty="0"/>
              <a:t>2/5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23525"/>
            <a:ext cx="88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入库资料录入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EXCEL</a:t>
            </a:r>
            <a:endParaRPr 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4653136"/>
            <a:ext cx="83529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EXCEL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里录入每次入库的成品相关资料，吊牌里需要打印的资料建议如果有数据的话都进行录入如货号、货品（单品）名称、零售价、证书号、主石石号、主石颜色净度、主石重、辅石重、辅石粒数等等；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有些资料如金种类、金成色如果需要导入，则需要录入对应的系统编码（如上图中的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10/20/30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等等）</a:t>
            </a:r>
            <a:endParaRPr 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92857"/>
            <a:ext cx="7893918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19" y="2462213"/>
            <a:ext cx="2609850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634" y="2462213"/>
            <a:ext cx="249555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Oval 11"/>
          <p:cNvSpPr/>
          <p:nvPr/>
        </p:nvSpPr>
        <p:spPr bwMode="auto">
          <a:xfrm>
            <a:off x="3779912" y="1484784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3779912" y="2880609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37243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商品采购入库（</a:t>
            </a:r>
            <a:r>
              <a:rPr lang="en-US" altLang="zh-CN" dirty="0"/>
              <a:t>3/5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23525"/>
            <a:ext cx="88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入库资料导入和提交：主数据和采购入库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成品入库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成品入库单</a:t>
            </a:r>
            <a:endParaRPr 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92857"/>
            <a:ext cx="5586983" cy="214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29" y="1020055"/>
            <a:ext cx="3214851" cy="1942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3356992"/>
            <a:ext cx="3275856" cy="1742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63" y="3427734"/>
            <a:ext cx="5537965" cy="1671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 bwMode="auto">
          <a:xfrm>
            <a:off x="3779912" y="1484784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7355566" y="1556792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2</a:t>
            </a:r>
          </a:p>
        </p:txBody>
      </p:sp>
      <p:sp>
        <p:nvSpPr>
          <p:cNvPr id="15" name="Oval 14"/>
          <p:cNvSpPr/>
          <p:nvPr/>
        </p:nvSpPr>
        <p:spPr bwMode="auto">
          <a:xfrm>
            <a:off x="7326052" y="3910128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dirty="0"/>
              <a:t>3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779912" y="3910128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en-US" dirty="0"/>
              <a:t>4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3528" y="5077317"/>
            <a:ext cx="835292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详情页面里点击导入按钮，在弹出框中点击上传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EXCEL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文件；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在弹出框里选择需要导入的文件，点击打开；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再弹出的下一个页面里点击解析入库，如果系统报错则检查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EXCEL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的数据是否正确，如果没有报错则界面页面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4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在页面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里录入供应商（可以选择编码带出供应商其他信息，或者手工录入供应商名称等信息）、库存地点、参考单据（如工厂或者品牌商的发货单号）等信息；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点击保存按钮，如果不需要修改相关的信息则可以点击提交按钮；</a:t>
            </a:r>
            <a:endParaRPr 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3775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6326873"/>
              </p:ext>
            </p:extLst>
          </p:nvPr>
        </p:nvGraphicFramePr>
        <p:xfrm>
          <a:off x="1115616" y="1124744"/>
          <a:ext cx="60960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</a:p>
                  </a:txBody>
                  <a:tcPr>
                    <a:solidFill>
                      <a:schemeClr val="accent5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新手上路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accent5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商品资料及图片维护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供应商和客户主数据维护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商品采购入库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物料入库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710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非现货选款及下单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非现货订单发货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现货销售及发货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421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2857"/>
            <a:ext cx="6012160" cy="273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132856"/>
            <a:ext cx="5313023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商品采购入库（</a:t>
            </a:r>
            <a:r>
              <a:rPr lang="en-US" altLang="zh-CN" dirty="0"/>
              <a:t>4/5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23525"/>
            <a:ext cx="88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吊牌打印：主数据和采购入库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成品入库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成品入库单</a:t>
            </a:r>
            <a:endParaRPr 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779912" y="1484784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7355566" y="3068960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5077317"/>
            <a:ext cx="83529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点击提交后在当前详情页面，或者通过主界面的查看或者修改按钮进入详情页面后，点击整单打印按钮；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在弹出的页面点击右上角的打印机按钮进行打印</a:t>
            </a:r>
            <a:endParaRPr 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7326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8" y="1092577"/>
            <a:ext cx="5852236" cy="3128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151" y="1124744"/>
            <a:ext cx="2228850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商品采购入库（</a:t>
            </a:r>
            <a:r>
              <a:rPr lang="en-US" altLang="zh-CN" dirty="0"/>
              <a:t>5/5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23525"/>
            <a:ext cx="88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付款信息录入：主数据和采购入库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成品入库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成品入库单</a:t>
            </a:r>
            <a:endParaRPr 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708757" y="2296792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7355566" y="2261944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5077317"/>
            <a:ext cx="8352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点击提交后在当前详情页面，或者通过主界面的查看或者修改按钮进入详情页面后，点击付款按钮；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在弹出的页面可以看到应付款和已付款的金额，录入本次付款的金额后点击确认按钮；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i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备注：可以在详情页的付款页面查看到历史付款记录人</a:t>
            </a:r>
            <a:endParaRPr lang="en-US" altLang="zh-CN" sz="1400" i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1757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graphicFrame>
        <p:nvGraphicFramePr>
          <p:cNvPr id="4" name="Table 37">
            <a:extLst>
              <a:ext uri="{FF2B5EF4-FFF2-40B4-BE49-F238E27FC236}">
                <a16:creationId xmlns:a16="http://schemas.microsoft.com/office/drawing/2014/main" id="{BAF184AC-C47A-421D-9D4E-DAFBAC72F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337425"/>
              </p:ext>
            </p:extLst>
          </p:nvPr>
        </p:nvGraphicFramePr>
        <p:xfrm>
          <a:off x="1187624" y="1124744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新手上路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商品资料及图片维护</a:t>
                      </a:r>
                      <a:endParaRPr lang="en-US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供应商和客户主数据维护</a:t>
                      </a:r>
                      <a:endParaRPr lang="en-US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商品采购入库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en-US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物料入库</a:t>
                      </a:r>
                      <a:endParaRPr lang="en-US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710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非现货选款及下单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非现货订单发货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现货销售及发货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677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65894A-A82E-4949-B2AA-CA8933B82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物料入库</a:t>
            </a:r>
            <a:r>
              <a:rPr lang="en-US" altLang="zh-CN" dirty="0"/>
              <a:t>-</a:t>
            </a:r>
            <a:r>
              <a:rPr lang="zh-CN" altLang="en-US" dirty="0">
                <a:highlight>
                  <a:srgbClr val="FFFF00"/>
                </a:highlight>
              </a:rPr>
              <a:t>首次</a:t>
            </a:r>
            <a:r>
              <a:rPr lang="zh-CN" altLang="en-US" dirty="0"/>
              <a:t>入库（</a:t>
            </a:r>
            <a:r>
              <a:rPr lang="en-US" altLang="zh-CN" dirty="0"/>
              <a:t>1/5</a:t>
            </a:r>
            <a:r>
              <a:rPr lang="zh-CN" altLang="en-US" dirty="0"/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EAA989F-8CC8-4409-B287-01F71C3C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80"/>
            <a:ext cx="9144000" cy="2639505"/>
          </a:xfrm>
          <a:prstGeom prst="rect">
            <a:avLst/>
          </a:prstGeom>
        </p:spPr>
      </p:pic>
      <p:sp>
        <p:nvSpPr>
          <p:cNvPr id="5" name="Oval 11">
            <a:extLst>
              <a:ext uri="{FF2B5EF4-FFF2-40B4-BE49-F238E27FC236}">
                <a16:creationId xmlns:a16="http://schemas.microsoft.com/office/drawing/2014/main" id="{B2A6CC3A-6AD7-4957-93DE-DBAD1D226BA0}"/>
              </a:ext>
            </a:extLst>
          </p:cNvPr>
          <p:cNvSpPr/>
          <p:nvPr/>
        </p:nvSpPr>
        <p:spPr bwMode="auto">
          <a:xfrm>
            <a:off x="5940152" y="1052736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  <a:endParaRPr kumimoji="0" 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34F069-E6BE-4510-B65D-5FF4CA03A2E6}"/>
              </a:ext>
            </a:extLst>
          </p:cNvPr>
          <p:cNvSpPr/>
          <p:nvPr/>
        </p:nvSpPr>
        <p:spPr bwMode="auto">
          <a:xfrm>
            <a:off x="4067944" y="2348880"/>
            <a:ext cx="4933917" cy="3095613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DDFE2E7-F635-44CF-A747-693E4DB41565}"/>
              </a:ext>
            </a:extLst>
          </p:cNvPr>
          <p:cNvCxnSpPr>
            <a:cxnSpLocks/>
          </p:cNvCxnSpPr>
          <p:nvPr/>
        </p:nvCxnSpPr>
        <p:spPr bwMode="auto">
          <a:xfrm>
            <a:off x="5940152" y="1844824"/>
            <a:ext cx="0" cy="50405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B042D17-6695-4407-A8EE-04DB5CE53F46}"/>
              </a:ext>
            </a:extLst>
          </p:cNvPr>
          <p:cNvSpPr txBox="1"/>
          <p:nvPr/>
        </p:nvSpPr>
        <p:spPr>
          <a:xfrm>
            <a:off x="215912" y="5442266"/>
            <a:ext cx="8470888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点击‘首次入库’按钮，弹出框填写首次入库日期（为必填项）， 供应商可从供应商信息中选择带出，也可直接填写。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点击‘新增一行’，可填写本次入库的其他物料。录入完毕后，点击‘保存’按钮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79E475A-5AC1-42ED-89D8-3F4C50203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6953" y="2375762"/>
            <a:ext cx="4825527" cy="3080807"/>
          </a:xfrm>
          <a:prstGeom prst="rect">
            <a:avLst/>
          </a:prstGeom>
        </p:spPr>
      </p:pic>
      <p:sp>
        <p:nvSpPr>
          <p:cNvPr id="14" name="Oval 11">
            <a:extLst>
              <a:ext uri="{FF2B5EF4-FFF2-40B4-BE49-F238E27FC236}">
                <a16:creationId xmlns:a16="http://schemas.microsoft.com/office/drawing/2014/main" id="{A48D7D71-8AC3-43F2-A6A7-E5AB2B5EC42E}"/>
              </a:ext>
            </a:extLst>
          </p:cNvPr>
          <p:cNvSpPr/>
          <p:nvPr/>
        </p:nvSpPr>
        <p:spPr bwMode="auto">
          <a:xfrm>
            <a:off x="5580112" y="5082226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2</a:t>
            </a:r>
            <a:endParaRPr kumimoji="0" 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5933443-0D8B-4076-BCD0-C0097E9627A5}"/>
              </a:ext>
            </a:extLst>
          </p:cNvPr>
          <p:cNvSpPr/>
          <p:nvPr/>
        </p:nvSpPr>
        <p:spPr bwMode="auto">
          <a:xfrm>
            <a:off x="6084168" y="5229200"/>
            <a:ext cx="360040" cy="2130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4987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EBC21-0519-44B1-87A5-CAE4CB1D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物料入库</a:t>
            </a:r>
            <a:r>
              <a:rPr lang="en-US" altLang="zh-CN" dirty="0"/>
              <a:t>-</a:t>
            </a:r>
            <a:r>
              <a:rPr lang="zh-CN" altLang="en-US" dirty="0"/>
              <a:t>图片上传</a:t>
            </a:r>
            <a:r>
              <a:rPr lang="en-US" altLang="zh-CN" dirty="0"/>
              <a:t>/</a:t>
            </a:r>
            <a:r>
              <a:rPr lang="zh-CN" altLang="en-US" dirty="0"/>
              <a:t>查看（</a:t>
            </a:r>
            <a:r>
              <a:rPr lang="en-US" altLang="zh-CN" dirty="0"/>
              <a:t>2/5</a:t>
            </a:r>
            <a:r>
              <a:rPr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B558B8-C794-41D8-96B4-42EE2B94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696"/>
            <a:ext cx="9144000" cy="4418320"/>
          </a:xfrm>
          <a:prstGeom prst="rect">
            <a:avLst/>
          </a:prstGeom>
        </p:spPr>
      </p:pic>
      <p:sp>
        <p:nvSpPr>
          <p:cNvPr id="4" name="Oval 11">
            <a:extLst>
              <a:ext uri="{FF2B5EF4-FFF2-40B4-BE49-F238E27FC236}">
                <a16:creationId xmlns:a16="http://schemas.microsoft.com/office/drawing/2014/main" id="{2D6DCD13-A855-4E0A-B148-E4B50B5F2AA9}"/>
              </a:ext>
            </a:extLst>
          </p:cNvPr>
          <p:cNvSpPr/>
          <p:nvPr/>
        </p:nvSpPr>
        <p:spPr bwMode="auto">
          <a:xfrm>
            <a:off x="899592" y="1988840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  <a:endParaRPr kumimoji="0" 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Oval 11">
            <a:extLst>
              <a:ext uri="{FF2B5EF4-FFF2-40B4-BE49-F238E27FC236}">
                <a16:creationId xmlns:a16="http://schemas.microsoft.com/office/drawing/2014/main" id="{63A47C1E-D50B-4244-A895-84C7D81119BD}"/>
              </a:ext>
            </a:extLst>
          </p:cNvPr>
          <p:cNvSpPr/>
          <p:nvPr/>
        </p:nvSpPr>
        <p:spPr bwMode="auto">
          <a:xfrm>
            <a:off x="7092280" y="1124744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2</a:t>
            </a:r>
            <a:endParaRPr kumimoji="0" 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Oval 11">
            <a:extLst>
              <a:ext uri="{FF2B5EF4-FFF2-40B4-BE49-F238E27FC236}">
                <a16:creationId xmlns:a16="http://schemas.microsoft.com/office/drawing/2014/main" id="{2818C96C-1346-40AE-BE26-3736257685F7}"/>
              </a:ext>
            </a:extLst>
          </p:cNvPr>
          <p:cNvSpPr/>
          <p:nvPr/>
        </p:nvSpPr>
        <p:spPr bwMode="auto">
          <a:xfrm>
            <a:off x="2915816" y="2721836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3</a:t>
            </a:r>
            <a:endParaRPr kumimoji="0" 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B13950-7AFC-4383-9FFD-EDB284BAA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20" y="3070287"/>
            <a:ext cx="4603899" cy="293777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2A23D5E-8E13-45F7-A3F5-A5E5A913A484}"/>
              </a:ext>
            </a:extLst>
          </p:cNvPr>
          <p:cNvSpPr/>
          <p:nvPr/>
        </p:nvSpPr>
        <p:spPr bwMode="auto">
          <a:xfrm>
            <a:off x="3907978" y="3081876"/>
            <a:ext cx="4696470" cy="292618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Oval 11">
            <a:extLst>
              <a:ext uri="{FF2B5EF4-FFF2-40B4-BE49-F238E27FC236}">
                <a16:creationId xmlns:a16="http://schemas.microsoft.com/office/drawing/2014/main" id="{6A1B60D0-9F17-47AC-A365-AB0FFD2AFF6B}"/>
              </a:ext>
            </a:extLst>
          </p:cNvPr>
          <p:cNvSpPr/>
          <p:nvPr/>
        </p:nvSpPr>
        <p:spPr bwMode="auto">
          <a:xfrm>
            <a:off x="6732240" y="5677861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4</a:t>
            </a:r>
            <a:endParaRPr kumimoji="0" 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E7426E9-84F8-40A2-A26D-F8DB387C0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789040"/>
            <a:ext cx="3168352" cy="211516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756A50C-1C37-4A77-A646-968F291239DD}"/>
              </a:ext>
            </a:extLst>
          </p:cNvPr>
          <p:cNvSpPr/>
          <p:nvPr/>
        </p:nvSpPr>
        <p:spPr bwMode="auto">
          <a:xfrm>
            <a:off x="1619672" y="3789040"/>
            <a:ext cx="3240360" cy="216024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F12E24AB-FD7F-4270-800A-7FC2F6D596A8}"/>
              </a:ext>
            </a:extLst>
          </p:cNvPr>
          <p:cNvSpPr/>
          <p:nvPr/>
        </p:nvSpPr>
        <p:spPr bwMode="auto">
          <a:xfrm>
            <a:off x="3419872" y="5589240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5</a:t>
            </a:r>
            <a:endParaRPr kumimoji="0" 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7C99635-7DDE-43EA-B4AA-FF557879D642}"/>
              </a:ext>
            </a:extLst>
          </p:cNvPr>
          <p:cNvSpPr txBox="1"/>
          <p:nvPr/>
        </p:nvSpPr>
        <p:spPr>
          <a:xfrm>
            <a:off x="26634" y="6021288"/>
            <a:ext cx="7425685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选中要上传的图片的物料行，点击‘图片上传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查看’按钮，弹出框中点击 ’上传图片‘，弹出框中选择本地电脑路径，选中图片后点击‘ 打开’； 再点击‘保存’即可</a:t>
            </a:r>
          </a:p>
        </p:txBody>
      </p:sp>
    </p:spTree>
    <p:extLst>
      <p:ext uri="{BB962C8B-B14F-4D97-AF65-F5344CB8AC3E}">
        <p14:creationId xmlns:p14="http://schemas.microsoft.com/office/powerpoint/2010/main" val="1191418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42D3CB30-DC16-4DEC-8BC7-3CF83219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3" y="658320"/>
            <a:ext cx="9036497" cy="13835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ADC8C4E-06A0-4ED3-8FE2-0290EEB12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物料入库</a:t>
            </a:r>
            <a:r>
              <a:rPr lang="en-US" altLang="zh-CN" dirty="0"/>
              <a:t>-</a:t>
            </a:r>
            <a:r>
              <a:rPr lang="zh-CN" altLang="en-US" dirty="0"/>
              <a:t>补货入库（</a:t>
            </a:r>
            <a:r>
              <a:rPr lang="en-US" altLang="zh-CN" dirty="0"/>
              <a:t>3/5</a:t>
            </a:r>
            <a:r>
              <a:rPr lang="zh-CN" altLang="en-US" dirty="0"/>
              <a:t>）</a:t>
            </a:r>
          </a:p>
        </p:txBody>
      </p:sp>
      <p:sp>
        <p:nvSpPr>
          <p:cNvPr id="5" name="Oval 11">
            <a:extLst>
              <a:ext uri="{FF2B5EF4-FFF2-40B4-BE49-F238E27FC236}">
                <a16:creationId xmlns:a16="http://schemas.microsoft.com/office/drawing/2014/main" id="{7851462B-3C33-4EAA-9789-F4739E813F1D}"/>
              </a:ext>
            </a:extLst>
          </p:cNvPr>
          <p:cNvSpPr/>
          <p:nvPr/>
        </p:nvSpPr>
        <p:spPr bwMode="auto">
          <a:xfrm>
            <a:off x="5796136" y="980728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2</a:t>
            </a:r>
            <a:endParaRPr kumimoji="0" 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B4DD9E-50AC-4354-BD10-B3FBB4BF4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2420888"/>
            <a:ext cx="5328592" cy="2133962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94A12CE-1E31-46CD-81A5-B8A959094F54}"/>
              </a:ext>
            </a:extLst>
          </p:cNvPr>
          <p:cNvCxnSpPr>
            <a:cxnSpLocks/>
          </p:cNvCxnSpPr>
          <p:nvPr/>
        </p:nvCxnSpPr>
        <p:spPr bwMode="auto">
          <a:xfrm flipH="1">
            <a:off x="5076056" y="1628800"/>
            <a:ext cx="576064" cy="7920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121311F3-CE89-4A2B-88D0-D66DCE57196A}"/>
              </a:ext>
            </a:extLst>
          </p:cNvPr>
          <p:cNvSpPr/>
          <p:nvPr/>
        </p:nvSpPr>
        <p:spPr bwMode="auto">
          <a:xfrm>
            <a:off x="3563888" y="2420888"/>
            <a:ext cx="5328592" cy="213396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7C16B0C-E5E3-4C0C-98FB-5C61F37C9ADE}"/>
              </a:ext>
            </a:extLst>
          </p:cNvPr>
          <p:cNvSpPr txBox="1"/>
          <p:nvPr/>
        </p:nvSpPr>
        <p:spPr>
          <a:xfrm>
            <a:off x="215912" y="4933872"/>
            <a:ext cx="8470888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输入物料编码或者物料名称 ，点击‘查询’按钮，查询出需要补货的物料后，点击‘补货入库’按钮。弹出补货框。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输入入库数量、入库日期（必填项） ，及其他信息后，点击‘保存’按钮。弹出框提示，补货成功，点击‘确定’。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A9544A0-3044-41AD-9642-03A591A7F1DA}"/>
              </a:ext>
            </a:extLst>
          </p:cNvPr>
          <p:cNvSpPr/>
          <p:nvPr/>
        </p:nvSpPr>
        <p:spPr bwMode="auto">
          <a:xfrm>
            <a:off x="5292080" y="1340768"/>
            <a:ext cx="576064" cy="32240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Oval 11">
            <a:extLst>
              <a:ext uri="{FF2B5EF4-FFF2-40B4-BE49-F238E27FC236}">
                <a16:creationId xmlns:a16="http://schemas.microsoft.com/office/drawing/2014/main" id="{E294044F-1B4E-48FF-AFB9-2081C5D3B80F}"/>
              </a:ext>
            </a:extLst>
          </p:cNvPr>
          <p:cNvSpPr/>
          <p:nvPr/>
        </p:nvSpPr>
        <p:spPr bwMode="auto">
          <a:xfrm>
            <a:off x="4265711" y="1196752"/>
            <a:ext cx="360040" cy="230464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  <a:endParaRPr kumimoji="0" 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4804422-9231-4650-B564-09B6E9718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357" y="4196761"/>
            <a:ext cx="1778648" cy="767016"/>
          </a:xfrm>
          <a:prstGeom prst="rect">
            <a:avLst/>
          </a:prstGeom>
        </p:spPr>
      </p:pic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FDC3F1F-2318-4BCD-BD65-0D2CC0F988E7}"/>
              </a:ext>
            </a:extLst>
          </p:cNvPr>
          <p:cNvCxnSpPr>
            <a:cxnSpLocks/>
          </p:cNvCxnSpPr>
          <p:nvPr/>
        </p:nvCxnSpPr>
        <p:spPr bwMode="auto">
          <a:xfrm>
            <a:off x="6300192" y="4437112"/>
            <a:ext cx="792088" cy="21602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3" name="Oval 11">
            <a:extLst>
              <a:ext uri="{FF2B5EF4-FFF2-40B4-BE49-F238E27FC236}">
                <a16:creationId xmlns:a16="http://schemas.microsoft.com/office/drawing/2014/main" id="{9DCD06B0-D387-4FF8-AF6D-4C5B485475A0}"/>
              </a:ext>
            </a:extLst>
          </p:cNvPr>
          <p:cNvSpPr/>
          <p:nvPr/>
        </p:nvSpPr>
        <p:spPr bwMode="auto">
          <a:xfrm>
            <a:off x="5279252" y="4170374"/>
            <a:ext cx="328965" cy="34549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3</a:t>
            </a:r>
            <a:endParaRPr kumimoji="0" 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Oval 11">
            <a:extLst>
              <a:ext uri="{FF2B5EF4-FFF2-40B4-BE49-F238E27FC236}">
                <a16:creationId xmlns:a16="http://schemas.microsoft.com/office/drawing/2014/main" id="{591DA235-57C2-452C-ACC0-86FEEF699D3A}"/>
              </a:ext>
            </a:extLst>
          </p:cNvPr>
          <p:cNvSpPr/>
          <p:nvPr/>
        </p:nvSpPr>
        <p:spPr bwMode="auto">
          <a:xfrm>
            <a:off x="8242455" y="4616950"/>
            <a:ext cx="328965" cy="34549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4</a:t>
            </a:r>
            <a:endParaRPr kumimoji="0" 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4690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8BE7A7-3683-4FAB-B177-6639D5EA8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物料出库（</a:t>
            </a:r>
            <a:r>
              <a:rPr lang="en-US" altLang="zh-CN" dirty="0"/>
              <a:t>4/5</a:t>
            </a:r>
            <a:r>
              <a:rPr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20C2B4-5680-46EF-A0B0-29E5ADDAB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688"/>
            <a:ext cx="9144000" cy="3112745"/>
          </a:xfrm>
          <a:prstGeom prst="rect">
            <a:avLst/>
          </a:prstGeom>
        </p:spPr>
      </p:pic>
      <p:sp>
        <p:nvSpPr>
          <p:cNvPr id="4" name="Oval 11">
            <a:extLst>
              <a:ext uri="{FF2B5EF4-FFF2-40B4-BE49-F238E27FC236}">
                <a16:creationId xmlns:a16="http://schemas.microsoft.com/office/drawing/2014/main" id="{06F2B8AF-64BE-437B-AD76-B0546846BA9B}"/>
              </a:ext>
            </a:extLst>
          </p:cNvPr>
          <p:cNvSpPr/>
          <p:nvPr/>
        </p:nvSpPr>
        <p:spPr bwMode="auto">
          <a:xfrm>
            <a:off x="3491880" y="1268760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  <a:endParaRPr kumimoji="0" 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Oval 11">
            <a:extLst>
              <a:ext uri="{FF2B5EF4-FFF2-40B4-BE49-F238E27FC236}">
                <a16:creationId xmlns:a16="http://schemas.microsoft.com/office/drawing/2014/main" id="{5308D894-C966-4262-99B1-1E966477B1DD}"/>
              </a:ext>
            </a:extLst>
          </p:cNvPr>
          <p:cNvSpPr/>
          <p:nvPr/>
        </p:nvSpPr>
        <p:spPr bwMode="auto">
          <a:xfrm>
            <a:off x="6137920" y="980728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2</a:t>
            </a:r>
            <a:endParaRPr kumimoji="0" 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Oval 11">
            <a:extLst>
              <a:ext uri="{FF2B5EF4-FFF2-40B4-BE49-F238E27FC236}">
                <a16:creationId xmlns:a16="http://schemas.microsoft.com/office/drawing/2014/main" id="{9DCD06B0-D387-4FF8-AF6D-4C5B485475A0}"/>
              </a:ext>
            </a:extLst>
          </p:cNvPr>
          <p:cNvSpPr/>
          <p:nvPr/>
        </p:nvSpPr>
        <p:spPr bwMode="auto">
          <a:xfrm>
            <a:off x="4788024" y="3256252"/>
            <a:ext cx="328965" cy="34549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3</a:t>
            </a:r>
            <a:endParaRPr kumimoji="0" 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7EA49E2-B8B6-4005-8290-07C4A16E9432}"/>
              </a:ext>
            </a:extLst>
          </p:cNvPr>
          <p:cNvSpPr/>
          <p:nvPr/>
        </p:nvSpPr>
        <p:spPr bwMode="auto">
          <a:xfrm>
            <a:off x="3491880" y="2420888"/>
            <a:ext cx="1944216" cy="216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99F2F51-520F-484D-A3D7-A6DAAE34439B}"/>
              </a:ext>
            </a:extLst>
          </p:cNvPr>
          <p:cNvSpPr txBox="1"/>
          <p:nvPr/>
        </p:nvSpPr>
        <p:spPr>
          <a:xfrm>
            <a:off x="215912" y="4933872"/>
            <a:ext cx="8470888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输入物料编码或者物料名称 ，点击‘查询’按钮，查询出需要出库的物料后，点击‘物料出库’按钮。弹出出库框。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输入出库数量、出库日期（必填项） ，及其他信息后，点击‘保存’按钮。弹出框提示，出库成功，点击‘确定’。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D682E4-4821-4F31-A01F-3A368D380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858" y="3429000"/>
            <a:ext cx="2385195" cy="1069790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EE63409-C573-4B81-924E-EE83431BF1FF}"/>
              </a:ext>
            </a:extLst>
          </p:cNvPr>
          <p:cNvCxnSpPr>
            <a:cxnSpLocks/>
            <a:endCxn id="9" idx="1"/>
          </p:cNvCxnSpPr>
          <p:nvPr/>
        </p:nvCxnSpPr>
        <p:spPr bwMode="auto">
          <a:xfrm>
            <a:off x="5508104" y="3501008"/>
            <a:ext cx="815754" cy="46288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4" name="Oval 11">
            <a:extLst>
              <a:ext uri="{FF2B5EF4-FFF2-40B4-BE49-F238E27FC236}">
                <a16:creationId xmlns:a16="http://schemas.microsoft.com/office/drawing/2014/main" id="{A107BD4E-7FC0-44EE-B21C-4A730322007B}"/>
              </a:ext>
            </a:extLst>
          </p:cNvPr>
          <p:cNvSpPr/>
          <p:nvPr/>
        </p:nvSpPr>
        <p:spPr bwMode="auto">
          <a:xfrm>
            <a:off x="7740352" y="4103388"/>
            <a:ext cx="328965" cy="345496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4</a:t>
            </a:r>
            <a:endParaRPr kumimoji="0" 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0974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91B236-CE7B-4A9B-8E90-A4D06405C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物料出入库信息查看（</a:t>
            </a:r>
            <a:r>
              <a:rPr lang="en-US" altLang="zh-CN" dirty="0"/>
              <a:t>5/5</a:t>
            </a:r>
            <a:r>
              <a:rPr lang="zh-CN" altLang="en-US" dirty="0"/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B93901-CC6F-4FF2-A24C-6DA154059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1" y="548680"/>
            <a:ext cx="9144000" cy="3984625"/>
          </a:xfrm>
          <a:prstGeom prst="rect">
            <a:avLst/>
          </a:prstGeom>
        </p:spPr>
      </p:pic>
      <p:sp>
        <p:nvSpPr>
          <p:cNvPr id="4" name="Oval 11">
            <a:extLst>
              <a:ext uri="{FF2B5EF4-FFF2-40B4-BE49-F238E27FC236}">
                <a16:creationId xmlns:a16="http://schemas.microsoft.com/office/drawing/2014/main" id="{1E52153D-D4F4-40D0-9777-7F445410C28C}"/>
              </a:ext>
            </a:extLst>
          </p:cNvPr>
          <p:cNvSpPr/>
          <p:nvPr/>
        </p:nvSpPr>
        <p:spPr bwMode="auto">
          <a:xfrm>
            <a:off x="683568" y="2492896"/>
            <a:ext cx="36004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  <a:endParaRPr kumimoji="0" 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Oval 11">
            <a:extLst>
              <a:ext uri="{FF2B5EF4-FFF2-40B4-BE49-F238E27FC236}">
                <a16:creationId xmlns:a16="http://schemas.microsoft.com/office/drawing/2014/main" id="{DC32E173-1B4F-4584-B432-C6D1D591751F}"/>
              </a:ext>
            </a:extLst>
          </p:cNvPr>
          <p:cNvSpPr/>
          <p:nvPr/>
        </p:nvSpPr>
        <p:spPr bwMode="auto">
          <a:xfrm>
            <a:off x="8326760" y="1196752"/>
            <a:ext cx="360040" cy="288032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altLang="zh-CN" sz="18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2</a:t>
            </a:r>
            <a:endParaRPr kumimoji="0" lang="en-US" sz="1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B940DD-7159-42CE-BA98-0167C334F4C9}"/>
              </a:ext>
            </a:extLst>
          </p:cNvPr>
          <p:cNvSpPr txBox="1"/>
          <p:nvPr/>
        </p:nvSpPr>
        <p:spPr>
          <a:xfrm>
            <a:off x="215912" y="4933872"/>
            <a:ext cx="8470888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根据物料编码或者名称查询，或者直接再页面鼠标选中要查询的行，点击 ‘查看出入库明细’按钮，弹出出入库明细框。</a:t>
            </a:r>
          </a:p>
        </p:txBody>
      </p:sp>
    </p:spTree>
    <p:extLst>
      <p:ext uri="{BB962C8B-B14F-4D97-AF65-F5344CB8AC3E}">
        <p14:creationId xmlns:p14="http://schemas.microsoft.com/office/powerpoint/2010/main" val="2101721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graphicFrame>
        <p:nvGraphicFramePr>
          <p:cNvPr id="4" name="Table 37">
            <a:extLst>
              <a:ext uri="{FF2B5EF4-FFF2-40B4-BE49-F238E27FC236}">
                <a16:creationId xmlns:a16="http://schemas.microsoft.com/office/drawing/2014/main" id="{2C9859C8-750A-46B2-8FDA-78A869787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810108"/>
              </p:ext>
            </p:extLst>
          </p:nvPr>
        </p:nvGraphicFramePr>
        <p:xfrm>
          <a:off x="1187624" y="1124744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新手上路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商品资料及图片维护</a:t>
                      </a:r>
                      <a:endParaRPr lang="en-US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供应商和客户主数据维护</a:t>
                      </a:r>
                      <a:endParaRPr lang="en-US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商品采购入库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物料入库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710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非现货选款及下单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非现货订单发货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现货销售及发货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67415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216" y="1162760"/>
            <a:ext cx="3314700" cy="205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04" y="1162761"/>
            <a:ext cx="5417308" cy="2050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非现货选款下单（</a:t>
            </a:r>
            <a:r>
              <a:rPr lang="en-US" altLang="zh-CN" dirty="0"/>
              <a:t>1/2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23525"/>
            <a:ext cx="88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非现货选款下单：主数据和采购入库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商品主数据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商品主数据维护</a:t>
            </a:r>
            <a:endParaRPr 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708757" y="2296792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7355566" y="2261944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3528" y="5077317"/>
            <a:ext cx="83529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进入到商品主数据维护的界面后，可以选择左边的品类进行商品的浏览，如果需要加入购物车，则选择款式的图片后点击购物车；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在弹出的界面上，可以录入镶口、尺码、金成色、备注等信息；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选完款式后，点击主界面的结算按钮，进入结算页面，在结算页面可以录入客户编号（自动带出客户相关信息，也可以直接手工录入客户名称等信息）、销售订单类型等信息，点击保存，系统生成非现货订单；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04" y="3356992"/>
            <a:ext cx="5417308" cy="1638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Oval 11"/>
          <p:cNvSpPr/>
          <p:nvPr/>
        </p:nvSpPr>
        <p:spPr bwMode="auto">
          <a:xfrm>
            <a:off x="3708757" y="3996014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62404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992858"/>
            <a:ext cx="8496944" cy="3876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新手上路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23525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用户登录</a:t>
            </a:r>
            <a:endParaRPr 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4978169"/>
            <a:ext cx="8352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谷歌浏览器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的地址上输入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  <a:hlinkClick r:id="rId3"/>
              </a:rPr>
              <a:t>http://yun.jmcsolution.cn:8081/JmcScm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     然后录入账号和密码，点击登录；</a:t>
            </a:r>
            <a:endParaRPr 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4570220" y="1556792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33282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非现货选款下单（</a:t>
            </a:r>
            <a:r>
              <a:rPr lang="en-US" altLang="zh-CN" dirty="0"/>
              <a:t>2/2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23525"/>
            <a:ext cx="88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非现货订单调整：销售管理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非现货订单调整和发货（待续）</a:t>
            </a:r>
            <a:endParaRPr 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15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graphicFrame>
        <p:nvGraphicFramePr>
          <p:cNvPr id="4" name="Table 37">
            <a:extLst>
              <a:ext uri="{FF2B5EF4-FFF2-40B4-BE49-F238E27FC236}">
                <a16:creationId xmlns:a16="http://schemas.microsoft.com/office/drawing/2014/main" id="{EA1972F0-C64A-405A-8C45-6F656120A7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245058"/>
              </p:ext>
            </p:extLst>
          </p:nvPr>
        </p:nvGraphicFramePr>
        <p:xfrm>
          <a:off x="1187624" y="1124744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新手上路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商品资料及图片维护</a:t>
                      </a:r>
                      <a:endParaRPr lang="en-US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供应商和客户主数据维护</a:t>
                      </a:r>
                      <a:endParaRPr lang="en-US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商品采购入库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物料入库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710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非现货选款及下单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endParaRPr lang="en-US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非现货订单发货</a:t>
                      </a:r>
                      <a:endParaRPr lang="en-US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现货销售及发货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3648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非现货发货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23525"/>
            <a:ext cx="88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非现货发货：销售管理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非现货订单调整和发货（待续）</a:t>
            </a:r>
            <a:endParaRPr 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298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graphicFrame>
        <p:nvGraphicFramePr>
          <p:cNvPr id="4" name="Table 37">
            <a:extLst>
              <a:ext uri="{FF2B5EF4-FFF2-40B4-BE49-F238E27FC236}">
                <a16:creationId xmlns:a16="http://schemas.microsoft.com/office/drawing/2014/main" id="{BD5D6DFC-032E-4180-A0A5-B13B0F3ED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996113"/>
              </p:ext>
            </p:extLst>
          </p:nvPr>
        </p:nvGraphicFramePr>
        <p:xfrm>
          <a:off x="1187624" y="1124744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新手上路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商品资料及图片维护</a:t>
                      </a:r>
                      <a:endParaRPr lang="en-US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供应商和客户主数据维护</a:t>
                      </a:r>
                      <a:endParaRPr lang="en-US" b="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商品采购入库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物料入库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710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非现货选款及下单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7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非现货订单发货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现货销售及发货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47019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现货销售及发货（</a:t>
            </a:r>
            <a:r>
              <a:rPr lang="en-US" altLang="zh-CN" dirty="0"/>
              <a:t>1/2</a:t>
            </a:r>
            <a:r>
              <a:rPr lang="zh-CN" altLang="en-US" dirty="0"/>
              <a:t>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23525"/>
            <a:ext cx="88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现货销售及发货：销售管理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现货销售及发货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现货销售及发货单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095162"/>
            <a:ext cx="5940152" cy="2186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043" y="1095161"/>
            <a:ext cx="4536504" cy="2186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706" y="2204864"/>
            <a:ext cx="2247900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 bwMode="auto">
          <a:xfrm>
            <a:off x="2483768" y="2131943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5736709" y="2131943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2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7934940" y="3101169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8630" y="5301208"/>
            <a:ext cx="8352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进入到现货销售及发货单的界面后，点击创建进行创建的详情页；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在详情页，录入销售类型、客户等信息，并录入或者扫描条码，点击保存生成发货单；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发货时，点击发货按钮（如果是后续进行发货如快递，则通过主界面的修改功能进入详情页），如果是客户现提，则确认发货日期即可，如果是快递，则可以录入快递公司和快递单号，点确认；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打印发货单可以点击“导出”，系统生成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EXCEL</a:t>
            </a:r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版发货单（未来可以直接打印）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93" y="3461209"/>
            <a:ext cx="4505350" cy="15503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Oval 11"/>
          <p:cNvSpPr/>
          <p:nvPr/>
        </p:nvSpPr>
        <p:spPr bwMode="auto">
          <a:xfrm>
            <a:off x="2483768" y="4056372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33169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4" y="999563"/>
            <a:ext cx="5994412" cy="2933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现货销售及发货（</a:t>
            </a:r>
            <a:r>
              <a:rPr lang="en-US" altLang="zh-CN" dirty="0"/>
              <a:t>2/2</a:t>
            </a:r>
            <a:r>
              <a:rPr lang="zh-CN" altLang="en-US" dirty="0"/>
              <a:t>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623525"/>
            <a:ext cx="88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现货销售收款：销售管理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现货销售及发货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现货销售及发货单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092437" y="2131943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4589" y="4581128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在现货销售及发货单的主界面，选择要收款的数据，点击修改进入详细页，点击收款；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在弹出的窗口，可以看到应收款和已收款，可以录入本次收款金额以及备注信息，点确认；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1026761"/>
            <a:ext cx="2190750" cy="2762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Oval 12"/>
          <p:cNvSpPr/>
          <p:nvPr/>
        </p:nvSpPr>
        <p:spPr bwMode="auto">
          <a:xfrm>
            <a:off x="7539583" y="2106270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94788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新手上路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23525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密码修改</a:t>
            </a:r>
            <a:endParaRPr 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4978169"/>
            <a:ext cx="83529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登录系统后，点击右上角“锁”图案的按钮；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在弹出框里录入原密码和新密码，点击确认，密码修改成功；</a:t>
            </a:r>
            <a:endParaRPr 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020984"/>
            <a:ext cx="6997403" cy="3590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808" y="1773241"/>
            <a:ext cx="283845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 bwMode="auto">
          <a:xfrm>
            <a:off x="3779912" y="1484784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7355566" y="1556792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4066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新手上路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23525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系统主界面风格介绍</a:t>
            </a:r>
            <a:endParaRPr 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4653136"/>
            <a:ext cx="835292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JMC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开店宝的页面一般来说分开主界面和详情页；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主界面可以通过查询条件查到每个功能页面的相关数据，并且有对应的功能按钮如新建、查看、修改、导出等；通常点击查看、新建、修改等按钮可以进入到详情页；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详情页是指具体某个主数据或者某张单据的详细内容；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如果需要修改、提交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审批、打印等功能，通常需要在主界面选中某条数据后点击修改按钮进入到详情页操作；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在编辑状态下，所有带有红色箭头的信息是必须录入的；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92857"/>
            <a:ext cx="5538788" cy="278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844824"/>
            <a:ext cx="5534026" cy="281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 bwMode="auto">
          <a:xfrm rot="19672463">
            <a:off x="767535" y="2375587"/>
            <a:ext cx="1656184" cy="2510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rPr>
              <a:t>主界面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19672463">
            <a:off x="6816207" y="3674725"/>
            <a:ext cx="1656184" cy="2510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宋体" pitchFamily="2" charset="-122"/>
              </a:rPr>
              <a:t>详情页</a:t>
            </a:r>
            <a:endParaRPr kumimoji="0" lang="en-US" sz="18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2183650" y="2141059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13" name="Oval 12"/>
          <p:cNvSpPr/>
          <p:nvPr/>
        </p:nvSpPr>
        <p:spPr bwMode="auto">
          <a:xfrm>
            <a:off x="5759304" y="2213067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01543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graphicFrame>
        <p:nvGraphicFramePr>
          <p:cNvPr id="4" name="Table 37">
            <a:extLst>
              <a:ext uri="{FF2B5EF4-FFF2-40B4-BE49-F238E27FC236}">
                <a16:creationId xmlns:a16="http://schemas.microsoft.com/office/drawing/2014/main" id="{ECA5AA24-BE88-43A9-B303-A75DAAC5AF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941628"/>
              </p:ext>
            </p:extLst>
          </p:nvPr>
        </p:nvGraphicFramePr>
        <p:xfrm>
          <a:off x="1115616" y="1124744"/>
          <a:ext cx="6096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800" b="0" kern="1200" dirty="0">
                          <a:solidFill>
                            <a:schemeClr val="dk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新手上路</a:t>
                      </a:r>
                      <a:endParaRPr lang="en-US" sz="1800" b="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商品资料及图片维护</a:t>
                      </a:r>
                      <a:endParaRPr lang="en-US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供应商和客户主数据维护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商品采购入库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物料入库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710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非现货选款及下单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非现货订单发货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itchFamily="34" charset="-122"/>
                          <a:ea typeface="微软雅黑" pitchFamily="34" charset="-122"/>
                        </a:rPr>
                        <a:t>现货销售及发货</a:t>
                      </a:r>
                      <a:endParaRPr 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5199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商品主数据及图片维护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23525"/>
            <a:ext cx="889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商品主数据维护：主数据和采购入库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商品主数据</a:t>
            </a:r>
            <a:r>
              <a:rPr lang="en-US" altLang="zh-CN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商品主数据维护</a:t>
            </a:r>
            <a:endParaRPr 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4653136"/>
            <a:ext cx="8352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按照菜单录入进入到商品主数据维护界面后，点击创建按钮，进入到创建商品主数据详情页面；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录入商品编码、商品名称、品类一级、品类二级等信息；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      点击保存，商品主数据创建成功；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i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备注：如果需要修改商品主数据，则选择需要修改的数据，点击主界面的修改按钮进入详情页进行修改，修改完毕后点击保存按钮；</a:t>
            </a:r>
            <a:endParaRPr lang="en-US" altLang="zh-CN" sz="1400" i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i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商品编码由自己定义，可以使用一些有意义的字母方便记忆，如</a:t>
            </a:r>
            <a:r>
              <a:rPr lang="en-US" altLang="zh-CN" sz="1400" i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</a:t>
            </a:r>
            <a:r>
              <a:rPr lang="zh-CN" altLang="en-US" sz="1400" i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开头代表戒指，</a:t>
            </a:r>
            <a:r>
              <a:rPr lang="en-US" altLang="zh-CN" sz="1400" i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J1</a:t>
            </a:r>
            <a:r>
              <a:rPr lang="zh-CN" altLang="en-US" sz="1400" i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开头代表男戒，</a:t>
            </a:r>
            <a:r>
              <a:rPr lang="en-US" altLang="zh-CN" sz="1400" i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J1001</a:t>
            </a:r>
            <a:r>
              <a:rPr lang="zh-CN" altLang="en-US" sz="1400" i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代表</a:t>
            </a:r>
            <a:r>
              <a:rPr lang="en-US" altLang="zh-CN" sz="1400" i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1400" i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款男戒；</a:t>
            </a:r>
            <a:endParaRPr lang="en-US" sz="1400" i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3993"/>
            <a:ext cx="6979502" cy="3149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386" y="2403301"/>
            <a:ext cx="6014614" cy="1820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Oval 10"/>
          <p:cNvSpPr/>
          <p:nvPr/>
        </p:nvSpPr>
        <p:spPr bwMode="auto">
          <a:xfrm>
            <a:off x="3779912" y="1484784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12" name="Oval 11"/>
          <p:cNvSpPr/>
          <p:nvPr/>
        </p:nvSpPr>
        <p:spPr bwMode="auto">
          <a:xfrm>
            <a:off x="6136693" y="3133489"/>
            <a:ext cx="360040" cy="360040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7200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96714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23525"/>
            <a:ext cx="889248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1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请先安装右侧 ‘安装文件’，安装至电脑本地，创建桌面快捷方式。</a:t>
            </a:r>
            <a:endParaRPr lang="en-US" altLang="zh-CN" dirty="0">
              <a:latin typeface="微软雅黑" pitchFamily="34" charset="-122"/>
              <a:ea typeface="微软雅黑" pitchFamily="34" charset="-122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2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安装成功后， 双击桌面的快捷方式，打开程序，点击编辑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-&gt;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选项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-&gt;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连接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-&gt;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防火墙设置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-&gt;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被动（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PASV)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模式   的勾选项去除。</a:t>
            </a:r>
            <a:endParaRPr lang="en-US" altLang="zh-CN" dirty="0">
              <a:latin typeface="微软雅黑" pitchFamily="34" charset="-122"/>
              <a:ea typeface="微软雅黑" pitchFamily="34" charset="-122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itchFamily="34" charset="-122"/>
              <a:ea typeface="微软雅黑" pitchFamily="34" charset="-122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商品主数据及图片维护</a:t>
            </a:r>
            <a:r>
              <a:rPr lang="en-US" altLang="zh-CN" dirty="0"/>
              <a:t>—</a:t>
            </a:r>
            <a:r>
              <a:rPr lang="zh-CN" altLang="en-US" dirty="0"/>
              <a:t>文件服务器设置</a:t>
            </a:r>
            <a:r>
              <a:rPr lang="en-US" altLang="zh-CN" dirty="0"/>
              <a:t>1</a:t>
            </a:r>
            <a:endParaRPr 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487918"/>
              </p:ext>
            </p:extLst>
          </p:nvPr>
        </p:nvGraphicFramePr>
        <p:xfrm>
          <a:off x="7821488" y="485552"/>
          <a:ext cx="11430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2" name="包装程序外壳对象" showAsIcon="1" r:id="rId3" imgW="1143360" imgH="711360" progId="Package">
                  <p:embed/>
                </p:oleObj>
              </mc:Choice>
              <mc:Fallback>
                <p:oleObj name="包装程序外壳对象" showAsIcon="1" r:id="rId3" imgW="114336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21488" y="485552"/>
                        <a:ext cx="11430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6" y="2204864"/>
            <a:ext cx="8649494" cy="4561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右箭头 5"/>
          <p:cNvSpPr/>
          <p:nvPr/>
        </p:nvSpPr>
        <p:spPr bwMode="auto">
          <a:xfrm>
            <a:off x="7164288" y="692696"/>
            <a:ext cx="864096" cy="360040"/>
          </a:xfrm>
          <a:prstGeom prst="rightArrow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395536" y="2348880"/>
            <a:ext cx="504056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  <a:alpha val="50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9275" name="Picture 5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33640"/>
            <a:ext cx="18288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直接箭头连接符 10"/>
          <p:cNvCxnSpPr/>
          <p:nvPr/>
        </p:nvCxnSpPr>
        <p:spPr bwMode="auto">
          <a:xfrm>
            <a:off x="1403648" y="3212976"/>
            <a:ext cx="1512168" cy="10081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1331640" y="279335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64088" y="486916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08881" y="6397468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③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25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商品主数据及图片维护</a:t>
            </a:r>
            <a:r>
              <a:rPr lang="en-US" altLang="zh-CN" dirty="0"/>
              <a:t>—</a:t>
            </a:r>
            <a:r>
              <a:rPr lang="zh-CN" altLang="en-US" dirty="0"/>
              <a:t>文件服务器设置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246" y="686145"/>
            <a:ext cx="925252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填写地址，用户名，密码，点击连接。（如弹出</a:t>
            </a:r>
            <a:r>
              <a:rPr lang="en-US" altLang="zh-CN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sz="1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安全警报，点击‘允许访问’）</a:t>
            </a:r>
            <a:endParaRPr lang="en-US" altLang="zh-CN" sz="1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yun.jmcsolution.cn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（注意为英文字母为小写，用户名密码也是小写）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用户名：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6" y="1916832"/>
            <a:ext cx="9023364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701400"/>
      </p:ext>
    </p:extLst>
  </p:cSld>
  <p:clrMapOvr>
    <a:masterClrMapping/>
  </p:clrMapOvr>
</p:sld>
</file>

<file path=ppt/theme/theme1.xml><?xml version="1.0" encoding="utf-8"?>
<a:theme xmlns:a="http://schemas.openxmlformats.org/drawingml/2006/main" name="3_10 September 2009">
  <a:themeElements>
    <a:clrScheme name="2_10 September 2009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009999"/>
      </a:accent2>
      <a:accent3>
        <a:srgbClr val="FFFFFF"/>
      </a:accent3>
      <a:accent4>
        <a:srgbClr val="000000"/>
      </a:accent4>
      <a:accent5>
        <a:srgbClr val="BEC4FD"/>
      </a:accent5>
      <a:accent6>
        <a:srgbClr val="008A8A"/>
      </a:accent6>
      <a:hlink>
        <a:srgbClr val="7889FB"/>
      </a:hlink>
      <a:folHlink>
        <a:srgbClr val="9900CC"/>
      </a:folHlink>
    </a:clrScheme>
    <a:fontScheme name="2_10 September 2009">
      <a:majorFont>
        <a:latin typeface="华文中宋"/>
        <a:ea typeface="华文中宋"/>
        <a:cs typeface=""/>
      </a:majorFont>
      <a:minorFont>
        <a:latin typeface="华文楷体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  <a:alpha val="50000"/>
            </a:schemeClr>
          </a:outer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rgbClr val="FFC000"/>
          </a:solidFill>
          <a:prstDash val="dash"/>
          <a:round/>
          <a:headEnd type="triangle" w="med" len="med"/>
          <a:tailEnd type="triangle" w="med" len="med"/>
        </a:ln>
        <a:effectLst/>
      </a:spPr>
      <a:bodyPr/>
      <a:lstStyle/>
    </a:lnDef>
  </a:objectDefaults>
  <a:extraClrSchemeLst>
    <a:extraClrScheme>
      <a:clrScheme name="2_10 September 200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009999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008A8A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39698</TotalTime>
  <Pages>0</Pages>
  <Words>2401</Words>
  <Characters>0</Characters>
  <Application>Microsoft Office PowerPoint</Application>
  <DocSecurity>0</DocSecurity>
  <PresentationFormat>全屏显示(4:3)</PresentationFormat>
  <Lines>0</Lines>
  <Paragraphs>301</Paragraphs>
  <Slides>35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5" baseType="lpstr">
      <vt:lpstr>华文楷体</vt:lpstr>
      <vt:lpstr>华文中宋</vt:lpstr>
      <vt:lpstr>宋体</vt:lpstr>
      <vt:lpstr>微软雅黑</vt:lpstr>
      <vt:lpstr>Arial</vt:lpstr>
      <vt:lpstr>Calibri</vt:lpstr>
      <vt:lpstr>Wingdings</vt:lpstr>
      <vt:lpstr>3_10 September 2009</vt:lpstr>
      <vt:lpstr>包装程序外壳对象</vt:lpstr>
      <vt:lpstr>Worksheet</vt:lpstr>
      <vt:lpstr>PowerPoint 演示文稿</vt:lpstr>
      <vt:lpstr>目录</vt:lpstr>
      <vt:lpstr>新手上路</vt:lpstr>
      <vt:lpstr>新手上路</vt:lpstr>
      <vt:lpstr>新手上路</vt:lpstr>
      <vt:lpstr>目录</vt:lpstr>
      <vt:lpstr>商品主数据及图片维护</vt:lpstr>
      <vt:lpstr>商品主数据及图片维护—文件服务器设置1</vt:lpstr>
      <vt:lpstr>商品主数据及图片维护—文件服务器设置2</vt:lpstr>
      <vt:lpstr>商品主数据及图片维护—文件服务器设置3</vt:lpstr>
      <vt:lpstr>商品主数据及图片维护—图片上传</vt:lpstr>
      <vt:lpstr>商品主数据及图片维护—图片上传</vt:lpstr>
      <vt:lpstr>目录</vt:lpstr>
      <vt:lpstr>供应商及客户主数据维护</vt:lpstr>
      <vt:lpstr>供应商及客户主数据维护</vt:lpstr>
      <vt:lpstr>目录</vt:lpstr>
      <vt:lpstr>商品采购入库（1/5）</vt:lpstr>
      <vt:lpstr>商品采购入库（2/5）</vt:lpstr>
      <vt:lpstr>商品采购入库（3/5）</vt:lpstr>
      <vt:lpstr>商品采购入库（4/5）</vt:lpstr>
      <vt:lpstr>商品采购入库（5/5）</vt:lpstr>
      <vt:lpstr>目录</vt:lpstr>
      <vt:lpstr>物料入库-首次入库（1/5）</vt:lpstr>
      <vt:lpstr>物料入库-图片上传/查看（2/5）</vt:lpstr>
      <vt:lpstr>物料入库-补货入库（3/5）</vt:lpstr>
      <vt:lpstr>物料出库（4/5）</vt:lpstr>
      <vt:lpstr>物料出入库信息查看（5/5）</vt:lpstr>
      <vt:lpstr>目录</vt:lpstr>
      <vt:lpstr>非现货选款下单（1/2）</vt:lpstr>
      <vt:lpstr>非现货选款下单（2/2）</vt:lpstr>
      <vt:lpstr>目录</vt:lpstr>
      <vt:lpstr>非现货发货</vt:lpstr>
      <vt:lpstr>目录</vt:lpstr>
      <vt:lpstr>现货销售及发货（1/2）</vt:lpstr>
      <vt:lpstr>现货销售及发货（2/2）</vt:lpstr>
    </vt:vector>
  </TitlesOfParts>
  <Company>IBM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IBM_USER</dc:creator>
  <cp:lastModifiedBy>葛 云龙</cp:lastModifiedBy>
  <cp:revision>1997</cp:revision>
  <dcterms:created xsi:type="dcterms:W3CDTF">2012-02-16T15:40:52Z</dcterms:created>
  <dcterms:modified xsi:type="dcterms:W3CDTF">2018-08-14T02:37:01Z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2052-9.1.0.4517</vt:lpwstr>
  </property>
</Properties>
</file>